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0" r:id="rId8"/>
    <p:sldId id="271" r:id="rId9"/>
    <p:sldId id="261" r:id="rId10"/>
    <p:sldId id="273" r:id="rId11"/>
    <p:sldId id="262" r:id="rId12"/>
    <p:sldId id="263" r:id="rId13"/>
    <p:sldId id="264" r:id="rId14"/>
    <p:sldId id="266" r:id="rId15"/>
    <p:sldId id="267" r:id="rId16"/>
    <p:sldId id="268" r:id="rId17"/>
    <p:sldId id="276" r:id="rId18"/>
    <p:sldId id="277" r:id="rId19"/>
    <p:sldId id="278" r:id="rId20"/>
    <p:sldId id="279" r:id="rId21"/>
    <p:sldId id="275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04/03/1440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04/03/1440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04/03/1440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04/03/1440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04/03/1440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143056" cy="864096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 smtClean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Advance Structure Analysis</a:t>
            </a:r>
            <a:endParaRPr lang="en-US" sz="4000" i="1" dirty="0">
              <a:ln>
                <a:solidFill>
                  <a:srgbClr val="0070C0"/>
                </a:solidFill>
              </a:ln>
              <a:latin typeface="Bodoni MT Black" pitchFamily="18" charset="0"/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467544" y="3356992"/>
            <a:ext cx="8143056" cy="864096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i="1" dirty="0" smtClean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“Stiffness Matrix Method”</a:t>
            </a: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458091" y="4725144"/>
            <a:ext cx="8143056" cy="1296144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i="1" dirty="0" smtClean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By: </a:t>
            </a:r>
          </a:p>
          <a:p>
            <a:pPr algn="ctr"/>
            <a:r>
              <a:rPr lang="en-US" sz="2500" i="1" dirty="0" smtClean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Asst</a:t>
            </a:r>
            <a:r>
              <a:rPr lang="en-US" sz="2500" i="1" dirty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. </a:t>
            </a:r>
            <a:r>
              <a:rPr lang="en-US" sz="2500" i="1" dirty="0" smtClean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prof. </a:t>
            </a:r>
            <a:r>
              <a:rPr lang="en-US" sz="2500" i="1" dirty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Dr. </a:t>
            </a:r>
            <a:r>
              <a:rPr lang="en-US" sz="2500" i="1" dirty="0" err="1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Wissam</a:t>
            </a:r>
            <a:r>
              <a:rPr lang="en-US" sz="2500" i="1" dirty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 D. Salman   </a:t>
            </a:r>
          </a:p>
        </p:txBody>
      </p:sp>
    </p:spTree>
    <p:extLst>
      <p:ext uri="{BB962C8B-B14F-4D97-AF65-F5344CB8AC3E}">
        <p14:creationId xmlns:p14="http://schemas.microsoft.com/office/powerpoint/2010/main" val="1693648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200" b="1" u="heavy" dirty="0" smtClean="0"/>
                  <a:t>For </a:t>
                </a:r>
                <a:r>
                  <a:rPr lang="en-US" sz="2200" b="1" u="heavy" dirty="0"/>
                  <a:t>element 3</a:t>
                </a:r>
                <a:r>
                  <a:rPr lang="en-US" sz="2200" b="1" u="heavy" dirty="0" smtClean="0"/>
                  <a:t>:</a:t>
                </a: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𝐅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𝐅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𝐅</m:t>
                                    </m:r>
                                  </m:e>
                                  <m:sub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𝟕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𝐅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𝟖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sz="22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latin typeface="Cambria Math"/>
                            </a:rPr>
                            <m:t>𝐀𝐄</m:t>
                          </m:r>
                        </m:num>
                        <m:den>
                          <m:r>
                            <a:rPr lang="en-US" sz="2200" b="1" i="1">
                              <a:latin typeface="Cambria Math"/>
                            </a:rPr>
                            <m:t>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𝟏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2200" b="1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r>
                                                          <a:rPr lang="en-US" sz="2200" b="1" i="1">
                                                            <a:latin typeface="Cambria Math"/>
                                                          </a:rPr>
                                                          <m:t>𝟎</m:t>
                                                        </m:r>
                                                      </m:e>
                                                    </m:mr>
                                                    <m:mr>
                                                      <m:e>
                                                        <m:r>
                                                          <a:rPr lang="en-US" sz="2200" b="1" i="1">
                                                            <a:latin typeface="Cambria Math"/>
                                                          </a:rPr>
                                                          <m:t>𝟎</m:t>
                                                        </m:r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>
                                              <a:latin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>
                                              <a:latin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1">
                                        <a:latin typeface="Cambria Math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𝟕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>
                                              <a:latin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𝟖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  <a:p>
                <a:pPr marL="0" indent="0">
                  <a:buNone/>
                </a:pPr>
                <a:r>
                  <a:rPr lang="en-US" sz="2200" b="1" dirty="0"/>
                  <a:t> </a:t>
                </a:r>
                <a:endParaRPr lang="en-US" sz="2200" b="1" dirty="0" smtClean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1">
                              <a:latin typeface="Cambria Math"/>
                            </a:rPr>
                            <m:t>[</m:t>
                          </m:r>
                          <m:r>
                            <a:rPr lang="en-US" sz="2200" b="1" i="1">
                              <a:latin typeface="Cambria Math"/>
                            </a:rPr>
                            <m:t>𝐤</m:t>
                          </m:r>
                          <m:r>
                            <a:rPr lang="en-US" sz="2200" b="1"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sz="2200" b="1" i="1">
                              <a:latin typeface="Cambria Math"/>
                            </a:rPr>
                            <m:t>𝐞</m:t>
                          </m:r>
                        </m:sup>
                      </m:sSup>
                      <m:r>
                        <a:rPr lang="en-US" sz="22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latin typeface="Cambria Math"/>
                            </a:rPr>
                            <m:t>𝐀𝐄</m:t>
                          </m:r>
                        </m:num>
                        <m:den>
                          <m:r>
                            <a:rPr lang="en-US" sz="2200" b="1" i="1">
                              <a:latin typeface="Cambria Math"/>
                            </a:rPr>
                            <m:t>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𝐜</m:t>
                                          </m:r>
                                        </m:e>
                                        <m:sup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m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𝐜𝐬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  <m:t>𝐜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  <m:t>𝟐</m:t>
                                                </m:r>
                                              </m:sup>
                                            </m:sSup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𝐜𝐬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𝐜𝐬</m:t>
                                      </m:r>
                                    </m:e>
                                  </m:m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𝐬</m:t>
                                          </m:r>
                                        </m:e>
                                        <m:sup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𝐜𝐬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  <m:t>𝐬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  <m:t>𝟐</m:t>
                                                </m:r>
                                              </m:sup>
                                            </m:sSup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  <m:t>𝐜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  <m:t>𝟐</m:t>
                                                </m:r>
                                              </m:sup>
                                            </m:sSup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𝐜𝐬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sSup>
                                                    <m:sSupPr>
                                                      <m:ctrlPr>
                                                        <a:rPr lang="en-US" sz="2200" b="1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2200" b="1" i="1">
                                                          <a:latin typeface="Cambria Math"/>
                                                        </a:rPr>
                                                        <m:t>𝐜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en-US" sz="2200" b="1" i="1">
                                                          <a:latin typeface="Cambria Math"/>
                                                        </a:rPr>
                                                        <m:t>𝟐</m:t>
                                                      </m:r>
                                                    </m:sup>
                                                  </m:sSup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𝐜𝐬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𝐜𝐬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−</m:t>
                                                  </m:r>
                                                  <m:sSup>
                                                    <m:sSupPr>
                                                      <m:ctrlPr>
                                                        <a:rPr lang="en-US" sz="2200" b="1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2200" b="1" i="1">
                                                          <a:latin typeface="Cambria Math"/>
                                                        </a:rPr>
                                                        <m:t>𝐬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en-US" sz="2200" b="1" i="1">
                                                          <a:latin typeface="Cambria Math"/>
                                                        </a:rPr>
                                                        <m:t>𝟐</m:t>
                                                      </m:r>
                                                    </m:sup>
                                                  </m:sSup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2200" b="1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r>
                                                          <a:rPr lang="en-US" sz="2200" b="1" i="1">
                                                            <a:latin typeface="Cambria Math"/>
                                                          </a:rPr>
                                                          <m:t>𝐜𝐬</m:t>
                                                        </m:r>
                                                      </m:e>
                                                    </m:mr>
                                                    <m:mr>
                                                      <m:e>
                                                        <m:sSup>
                                                          <m:sSupPr>
                                                            <m:ctrlPr>
                                                              <a:rPr lang="en-US" sz="2200" b="1" i="1"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pPr>
                                                          <m:e>
                                                            <m:r>
                                                              <a:rPr lang="en-US" sz="2200" b="1" i="1">
                                                                <a:latin typeface="Cambria Math"/>
                                                              </a:rPr>
                                                              <m:t>𝐬</m:t>
                                                            </m:r>
                                                          </m:e>
                                                          <m:sup>
                                                            <m:r>
                                                              <a:rPr lang="en-US" sz="2200" b="1" i="1">
                                                                <a:latin typeface="Cambria Math"/>
                                                              </a:rPr>
                                                              <m:t>𝟐</m:t>
                                                            </m:r>
                                                          </m:sup>
                                                        </m:sSup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  <a:p>
                <a:pPr marL="0" indent="0">
                  <a:buNone/>
                </a:pPr>
                <a:endParaRPr lang="en-US" sz="2200" b="1" u="heavy" dirty="0" smtClean="0"/>
              </a:p>
              <a:p>
                <a:pPr marL="0" indent="0">
                  <a:buNone/>
                </a:pPr>
                <a:endParaRPr lang="en-US" sz="2200" b="1" u="heavy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229600" cy="4968552"/>
              </a:xfrm>
              <a:blipFill rotWithShape="1">
                <a:blip r:embed="rId2"/>
                <a:stretch>
                  <a:fillRect l="-963" t="-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8236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530075" y="3356992"/>
            <a:ext cx="8229600" cy="35283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صورة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36912"/>
            <a:ext cx="8841318" cy="346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467163"/>
            <a:ext cx="613744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overall structure: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324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052736"/>
                <a:ext cx="8496944" cy="440776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200" b="1" dirty="0"/>
                  <a:t>∆</a:t>
                </a:r>
                <a:r>
                  <a:rPr lang="en-US" sz="2200" b="1" baseline="-25000" dirty="0"/>
                  <a:t>3</a:t>
                </a:r>
                <a:r>
                  <a:rPr lang="en-US" sz="2200" b="1" dirty="0"/>
                  <a:t> to ∆</a:t>
                </a:r>
                <a:r>
                  <a:rPr lang="en-US" sz="2200" b="1" baseline="-25000" dirty="0"/>
                  <a:t>8</a:t>
                </a:r>
                <a:r>
                  <a:rPr lang="en-US" sz="2200" b="1" dirty="0"/>
                  <a:t> = zero</a:t>
                </a:r>
                <a:endParaRPr lang="en-US" sz="2200" dirty="0"/>
              </a:p>
              <a:p>
                <a:pPr marL="0" indent="0" algn="just">
                  <a:buNone/>
                </a:pPr>
                <a:r>
                  <a:rPr lang="en-US" sz="2200" b="1" dirty="0"/>
                  <a:t>∆</a:t>
                </a:r>
                <a:r>
                  <a:rPr lang="en-US" sz="2200" b="1" baseline="-25000" dirty="0"/>
                  <a:t>1</a:t>
                </a:r>
                <a:r>
                  <a:rPr lang="en-US" sz="2200" b="1" dirty="0"/>
                  <a:t> = ?            ,       F</a:t>
                </a:r>
                <a:r>
                  <a:rPr lang="en-US" sz="2200" b="1" baseline="-25000" dirty="0"/>
                  <a:t>1</a:t>
                </a:r>
                <a:r>
                  <a:rPr lang="en-US" sz="2200" b="1" dirty="0"/>
                  <a:t>= 10</a:t>
                </a:r>
                <a:endParaRPr lang="en-US" sz="2200" dirty="0"/>
              </a:p>
              <a:p>
                <a:pPr marL="0" indent="0" algn="just">
                  <a:buNone/>
                </a:pPr>
                <a:r>
                  <a:rPr lang="en-US" sz="2200" b="1" dirty="0"/>
                  <a:t>∆</a:t>
                </a:r>
                <a:r>
                  <a:rPr lang="en-US" sz="2200" b="1" baseline="-25000" dirty="0"/>
                  <a:t>2</a:t>
                </a:r>
                <a:r>
                  <a:rPr lang="en-US" sz="2200" b="1" dirty="0"/>
                  <a:t> = ?            ,       F</a:t>
                </a:r>
                <a:r>
                  <a:rPr lang="en-US" sz="2200" b="1" baseline="-25000" dirty="0"/>
                  <a:t>2</a:t>
                </a:r>
                <a:r>
                  <a:rPr lang="en-US" sz="2200" b="1" dirty="0"/>
                  <a:t>= -</a:t>
                </a:r>
                <a:r>
                  <a:rPr lang="en-US" sz="2200" b="1" dirty="0" smtClean="0"/>
                  <a:t>50</a:t>
                </a:r>
              </a:p>
              <a:p>
                <a:pPr marL="0" indent="0" algn="just">
                  <a:buNone/>
                </a:pPr>
                <a:endParaRPr lang="en-US" sz="22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latin typeface="Cambria Math"/>
                            </a:rPr>
                            <m:t>𝐀𝐄</m:t>
                          </m:r>
                        </m:num>
                        <m:den>
                          <m:r>
                            <a:rPr lang="en-US" sz="2200" b="1" i="1">
                              <a:latin typeface="Cambria Math"/>
                            </a:rPr>
                            <m:t>𝐋</m:t>
                          </m:r>
                        </m:den>
                      </m:f>
                      <m:r>
                        <a:rPr lang="en-US" sz="2200" b="1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200" b="1">
                              <a:latin typeface="Cambria Math"/>
                            </a:rPr>
                            <m:t>.</m:t>
                          </m:r>
                          <m:r>
                            <a:rPr lang="en-US" sz="2200" b="1" i="1">
                              <a:latin typeface="Cambria Math"/>
                            </a:rPr>
                            <m:t>𝟑𝟓𝟑𝟓</m:t>
                          </m:r>
                          <m:sSub>
                            <m:sSub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1">
                                  <a:latin typeface="Cambria Math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en-US" sz="22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2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>
                              <a:latin typeface="Cambria Math"/>
                            </a:rPr>
                            <m:t>𝟎</m:t>
                          </m:r>
                          <m:r>
                            <a:rPr lang="en-US" sz="2200" b="1">
                              <a:latin typeface="Cambria Math"/>
                            </a:rPr>
                            <m:t>.</m:t>
                          </m:r>
                          <m:r>
                            <a:rPr lang="en-US" sz="2200" b="1" i="1">
                              <a:latin typeface="Cambria Math"/>
                            </a:rPr>
                            <m:t>𝟑𝟓𝟑𝟓</m:t>
                          </m:r>
                          <m:sSub>
                            <m:sSub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1">
                                  <a:latin typeface="Cambria Math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2200" b="1">
                          <a:latin typeface="Cambria Math"/>
                        </a:rPr>
                        <m:t>=</m:t>
                      </m:r>
                      <m:r>
                        <a:rPr lang="en-US" sz="2200" b="1" i="1">
                          <a:latin typeface="Cambria Math"/>
                        </a:rPr>
                        <m:t>𝟏𝟎</m:t>
                      </m:r>
                      <m:r>
                        <a:rPr lang="en-US" sz="2200" b="1">
                          <a:latin typeface="Cambria Math"/>
                        </a:rPr>
                        <m:t>……………………...……</m:t>
                      </m:r>
                      <m:d>
                        <m:d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1" i="1">
                              <a:latin typeface="Cambria Math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latin typeface="Cambria Math"/>
                            </a:rPr>
                            <m:t>𝐀𝐄</m:t>
                          </m:r>
                        </m:num>
                        <m:den>
                          <m:r>
                            <a:rPr lang="en-US" sz="2200" b="1" i="1">
                              <a:latin typeface="Cambria Math"/>
                            </a:rPr>
                            <m:t>𝐋</m:t>
                          </m:r>
                        </m:den>
                      </m:f>
                      <m:r>
                        <a:rPr lang="en-US" sz="2200" b="1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>
                              <a:latin typeface="Cambria Math"/>
                            </a:rPr>
                            <m:t>𝟎</m:t>
                          </m:r>
                          <m:r>
                            <a:rPr lang="en-US" sz="2200" b="1">
                              <a:latin typeface="Cambria Math"/>
                            </a:rPr>
                            <m:t>.</m:t>
                          </m:r>
                          <m:r>
                            <a:rPr lang="en-US" sz="2200" b="1" i="1">
                              <a:latin typeface="Cambria Math"/>
                            </a:rPr>
                            <m:t>𝟑𝟓𝟑𝟓</m:t>
                          </m:r>
                          <m:sSub>
                            <m:sSub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1">
                                  <a:latin typeface="Cambria Math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en-US" sz="22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200" b="1">
                              <a:latin typeface="Cambria Math"/>
                            </a:rPr>
                            <m:t>+</m:t>
                          </m:r>
                          <m:r>
                            <a:rPr lang="en-US" sz="22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200" b="1">
                              <a:latin typeface="Cambria Math"/>
                            </a:rPr>
                            <m:t>.</m:t>
                          </m:r>
                          <m:r>
                            <a:rPr lang="en-US" sz="2200" b="1" i="1">
                              <a:latin typeface="Cambria Math"/>
                            </a:rPr>
                            <m:t>𝟑𝟓𝟑𝟓</m:t>
                          </m:r>
                          <m:sSub>
                            <m:sSub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1">
                                  <a:latin typeface="Cambria Math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2200" b="1">
                          <a:latin typeface="Cambria Math"/>
                        </a:rPr>
                        <m:t>=</m:t>
                      </m:r>
                      <m:r>
                        <a:rPr lang="en-US" sz="2200" b="1" i="1">
                          <a:latin typeface="Cambria Math"/>
                        </a:rPr>
                        <m:t>−</m:t>
                      </m:r>
                      <m:r>
                        <a:rPr lang="en-US" sz="2200" b="1" i="1">
                          <a:latin typeface="Cambria Math"/>
                        </a:rPr>
                        <m:t>𝟓𝟎</m:t>
                      </m:r>
                      <m:r>
                        <a:rPr lang="en-US" sz="2200" b="1">
                          <a:latin typeface="Cambria Math"/>
                        </a:rPr>
                        <m:t>………………....……</m:t>
                      </m:r>
                      <m:d>
                        <m:d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1" i="1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  <a:p>
                <a:pPr marL="0" indent="0" algn="just">
                  <a:buNone/>
                </a:pPr>
                <a:endParaRPr lang="en-US" sz="2200" b="1" dirty="0" smtClean="0"/>
              </a:p>
              <a:p>
                <a:pPr marL="0" indent="0" algn="just">
                  <a:buNone/>
                </a:pPr>
                <a:r>
                  <a:rPr lang="en-US" sz="2200" b="1" dirty="0" smtClean="0"/>
                  <a:t>Solving </a:t>
                </a:r>
                <a:r>
                  <a:rPr lang="en-US" sz="2200" b="1"/>
                  <a:t>get</a:t>
                </a:r>
                <a:r>
                  <a:rPr lang="en-US" sz="2200" b="1" smtClean="0"/>
                  <a:t>:    </a:t>
                </a:r>
                <a:r>
                  <a:rPr lang="en-US" sz="2400" b="1" u="sng" smtClean="0"/>
                  <a:t>displacement </a:t>
                </a:r>
                <a:r>
                  <a:rPr lang="en-US" sz="2400" b="1" u="sng"/>
                  <a:t>at nodes</a:t>
                </a:r>
                <a:r>
                  <a:rPr lang="en-US" sz="2000" b="1"/>
                  <a:t>.</a:t>
                </a:r>
                <a:endParaRPr lang="en-US" sz="1600"/>
              </a:p>
              <a:p>
                <a:pPr marL="0" indent="0" algn="just">
                  <a:buNone/>
                </a:pPr>
                <a:r>
                  <a:rPr lang="en-US" sz="2200" b="1" dirty="0" smtClean="0"/>
                  <a:t> </a:t>
                </a:r>
                <a:r>
                  <a:rPr lang="en-US" sz="2200" b="1" dirty="0"/>
                  <a:t>∆</a:t>
                </a:r>
                <a:r>
                  <a:rPr lang="en-US" sz="2200" b="1" baseline="-25000" dirty="0"/>
                  <a:t>1</a:t>
                </a:r>
                <a:r>
                  <a:rPr lang="en-US" sz="2200" b="1" dirty="0"/>
                  <a:t>= -3.0508 L/AE   &amp;  ∆</a:t>
                </a:r>
                <a:r>
                  <a:rPr lang="en-US" sz="2200" b="1" baseline="-25000" dirty="0"/>
                  <a:t>2</a:t>
                </a:r>
                <a:r>
                  <a:rPr lang="en-US" sz="2200" b="1" dirty="0"/>
                  <a:t> = -36.949 </a:t>
                </a:r>
                <a:r>
                  <a:rPr lang="en-US" sz="2200" b="1" dirty="0" smtClean="0"/>
                  <a:t>L/AE</a:t>
                </a:r>
                <a:endParaRPr lang="en-US" sz="2200" dirty="0"/>
              </a:p>
              <a:p>
                <a:pPr marL="0" indent="0" algn="just">
                  <a:buNone/>
                </a:pPr>
                <a:endParaRPr lang="en-US" sz="2200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052736"/>
                <a:ext cx="8496944" cy="4407768"/>
              </a:xfrm>
              <a:blipFill rotWithShape="1">
                <a:blip r:embed="rId2"/>
                <a:stretch>
                  <a:fillRect l="-933" t="-83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7991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صورة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687" y="1272577"/>
            <a:ext cx="5370951" cy="42337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ربع نص 81"/>
          <p:cNvSpPr txBox="1"/>
          <p:nvPr/>
        </p:nvSpPr>
        <p:spPr>
          <a:xfrm>
            <a:off x="5933440" y="8296275"/>
            <a:ext cx="1028700" cy="9525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u="sng">
                <a:effectLst/>
                <a:latin typeface="Monotype Corsiva"/>
                <a:ea typeface="Calibri"/>
                <a:cs typeface="Arial"/>
              </a:rPr>
              <a:t>Answer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3421" y="1710096"/>
            <a:ext cx="3668499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Support Reactions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36.95 kN ↑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-13.05 = +13.05 kN ←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13.05 kN ↑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</a:pPr>
            <a:r>
              <a:rPr lang="en-US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en-US" sz="24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lang="en-US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3.05 kN →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</a:pPr>
            <a:r>
              <a:rPr lang="en-US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en-US" sz="24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lang="en-US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842918"/>
            <a:ext cx="18473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80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80728"/>
                <a:ext cx="8712968" cy="295232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b="1" u="heavy" dirty="0"/>
                  <a:t>To find the internal member forces in local coordinate system: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>
                              <a:latin typeface="Cambria Math"/>
                            </a:rPr>
                            <m:t>[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𝐅</m:t>
                          </m:r>
                          <m:r>
                            <a:rPr lang="en-US" sz="2400" b="1"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sz="2400" b="1">
                              <a:latin typeface="Cambria Math"/>
                            </a:rPr>
                            <m:t>︡</m:t>
                          </m:r>
                        </m:sup>
                      </m:sSup>
                      <m:r>
                        <a:rPr lang="en-US" sz="2400" b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>
                              <a:latin typeface="Cambria Math"/>
                            </a:rPr>
                            <m:t>[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𝐊</m:t>
                          </m:r>
                          <m:r>
                            <a:rPr lang="en-US" sz="2400" b="1"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sz="2400" b="1">
                              <a:latin typeface="Cambria Math"/>
                            </a:rPr>
                            <m:t>︡</m:t>
                          </m:r>
                        </m:sup>
                      </m:sSup>
                      <m:r>
                        <a:rPr lang="en-US" sz="2400" b="1">
                          <a:latin typeface="Cambria Math"/>
                        </a:rPr>
                        <m:t> . 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>
                              <a:latin typeface="Cambria Math"/>
                            </a:rPr>
                            <m:t>[∆]</m:t>
                          </m:r>
                        </m:e>
                        <m:sup>
                          <m:r>
                            <a:rPr lang="en-US" sz="2400" b="1">
                              <a:latin typeface="Cambria Math"/>
                            </a:rPr>
                            <m:t>︡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>
                              <a:latin typeface="Cambria Math"/>
                            </a:rPr>
                            <m:t>[∆]</m:t>
                          </m:r>
                        </m:e>
                        <m:sup>
                          <m:r>
                            <a:rPr lang="en-US" sz="2400" b="1">
                              <a:latin typeface="Cambria Math"/>
                            </a:rPr>
                            <m:t>︡</m:t>
                          </m:r>
                        </m:sup>
                      </m:sSup>
                      <m:r>
                        <a:rPr lang="en-US" sz="2400" b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𝐓</m:t>
                          </m:r>
                        </m:e>
                      </m:d>
                      <m:r>
                        <a:rPr lang="en-US" sz="2400" b="1">
                          <a:latin typeface="Cambria Math"/>
                        </a:rPr>
                        <m:t>.[∆]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 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𝐓</m:t>
                          </m:r>
                        </m:e>
                      </m:d>
                      <m:r>
                        <a:rPr lang="en-US" sz="2400" b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𝐜𝐨𝐬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𝐬𝐢𝐧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𝐬𝐢𝐧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𝐜𝐨𝐬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4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𝐜𝐨𝐬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𝐬𝐢𝐧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4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2400" b="1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r>
                                                          <a:rPr lang="en-US" sz="2400" b="1" i="1">
                                                            <a:latin typeface="Cambria Math"/>
                                                          </a:rPr>
                                                          <m:t>𝐬𝐢𝐧</m:t>
                                                        </m:r>
                                                      </m:e>
                                                    </m:mr>
                                                    <m:mr>
                                                      <m:e>
                                                        <m:r>
                                                          <a:rPr lang="en-US" sz="2400" b="1" i="1">
                                                            <a:latin typeface="Cambria Math"/>
                                                          </a:rPr>
                                                          <m:t>𝐜𝐨𝐬</m:t>
                                                        </m:r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 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𝐤</m:t>
                              </m:r>
                            </m:e>
                          </m:d>
                        </m:e>
                        <m:sup>
                          <m:r>
                            <a:rPr lang="en-US" sz="2400" b="1">
                              <a:latin typeface="Cambria Math"/>
                            </a:rPr>
                            <m:t>︡</m:t>
                          </m:r>
                        </m:sup>
                      </m:sSup>
                      <m:r>
                        <a:rPr lang="en-US" sz="2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𝐀𝐋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𝐄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4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𝟏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4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2400" b="1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r>
                                                          <a:rPr lang="en-US" sz="2400" b="1" i="1">
                                                            <a:latin typeface="Cambria Math"/>
                                                          </a:rPr>
                                                          <m:t>𝟎</m:t>
                                                        </m:r>
                                                      </m:e>
                                                    </m:mr>
                                                    <m:mr>
                                                      <m:e>
                                                        <m:r>
                                                          <a:rPr lang="en-US" sz="2400" b="1" i="1">
                                                            <a:latin typeface="Cambria Math"/>
                                                          </a:rPr>
                                                          <m:t>𝟎</m:t>
                                                        </m:r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80728"/>
                <a:ext cx="8712968" cy="2952328"/>
              </a:xfrm>
              <a:blipFill rotWithShape="1">
                <a:blip r:embed="rId2"/>
                <a:stretch>
                  <a:fillRect l="-1049" t="-1653" b="-76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082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عنصر نائب للمحتوى 2"/>
              <p:cNvSpPr txBox="1">
                <a:spLocks/>
              </p:cNvSpPr>
              <p:nvPr/>
            </p:nvSpPr>
            <p:spPr>
              <a:xfrm>
                <a:off x="539552" y="836712"/>
                <a:ext cx="8229600" cy="41764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b="1" u="heavy" dirty="0" smtClean="0"/>
                  <a:t>For element 1: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 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>
                                                <a:latin typeface="Cambria Math"/>
                                              </a:rPr>
                                              <m:t>∆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 i="0" smtClean="0">
                                                <a:latin typeface="Cambria Math"/>
                                              </a:rPr>
                                              <m:t>  </m:t>
                                            </m:r>
                                            <m:r>
                                              <a:rPr lang="en-US" sz="2400" b="1">
                                                <a:latin typeface="Cambria Math"/>
                                              </a:rPr>
                                              <m:t>∆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>
                                          <a:latin typeface="Cambria Math"/>
                                        </a:rPr>
                                        <m:t>∆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𝟑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400" b="1">
                                      <a:latin typeface="Cambria Math"/>
                                    </a:rPr>
                                    <m:t>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>
                                                <a:latin typeface="Cambria Math"/>
                                              </a:rPr>
                                              <m:t>∆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𝟒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</m:m>
                        <m:r>
                          <a:rPr lang="en-US" sz="2400" b="1" i="1" smtClean="0">
                            <a:latin typeface="Cambria Math"/>
                          </a:rPr>
                          <m:t>  </m:t>
                        </m:r>
                      </m:e>
                    </m:d>
                    <m:r>
                      <a:rPr lang="en-US" sz="2400" b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</m:mr>
                                      <m:mr>
                                        <m:e/>
                                      </m:m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2400" b="1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2400" b="1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  <m:mr>
                                              <m:e>
                                                <m:m>
                                                  <m:mPr>
                                                    <m:mcs>
                                                      <m:mc>
                                                        <m:mcPr>
                                                          <m:count m:val="1"/>
                                                          <m:mcJc m:val="center"/>
                                                        </m:mcPr>
                                                      </m:mc>
                                                    </m:mcs>
                                                    <m:ctrlPr>
                                                      <a:rPr lang="en-US" sz="2400" b="1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mPr>
                                                  <m:mr>
                                                    <m:e/>
                                                  </m:mr>
                                                  <m:mr>
                                                    <m:e/>
                                                  </m:mr>
                                                </m:m>
                                              </m:e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𝟑</m:t>
                                        </m:r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𝟎𝟓</m:t>
                                        </m:r>
                                        <m:f>
                                          <m:f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𝐋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𝐀𝐄</m:t>
                                            </m:r>
                                          </m:den>
                                        </m:f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𝟑𝟔</m:t>
                                        </m:r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𝟗𝟓</m:t>
                                        </m:r>
                                        <m:f>
                                          <m:f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𝐋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𝐀𝐄</m:t>
                                            </m:r>
                                          </m:den>
                                        </m:f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>
                                      <a:latin typeface="Cambria Math"/>
                                    </a:rPr>
                                    <m:t>∆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en-US" sz="2400" b="1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𝟒</m:t>
                                        </m:r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  <m:r>
                          <a:rPr lang="en-US" sz="2400" b="1" i="1" smtClean="0">
                            <a:latin typeface="Cambria Math"/>
                          </a:rPr>
                          <m:t>  </m:t>
                        </m:r>
                      </m:e>
                    </m:d>
                    <m:r>
                      <a:rPr lang="en-US" sz="2400" b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𝟑𝟔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𝟗𝟓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𝐋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𝐀𝐄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𝟎𝟓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𝐋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𝐀𝐄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effectLst/>
                  </a:rPr>
                  <a:t> 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𝑭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𝐅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𝐅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𝟑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400" b="1">
                                      <a:latin typeface="Cambria Math"/>
                                    </a:rPr>
                                    <m:t>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𝐅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𝟒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</m:m>
                        <m:r>
                          <a:rPr lang="en-US" sz="2400" b="1" i="1" smtClean="0">
                            <a:latin typeface="Cambria Math"/>
                          </a:rPr>
                          <m:t>  </m:t>
                        </m:r>
                      </m:e>
                    </m:d>
                    <m:r>
                      <a:rPr lang="en-US" sz="2400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𝑨𝑬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𝑳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</m:mr>
                                      <m:mr>
                                        <m:e/>
                                      </m:m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2400" b="1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2400" b="1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  <m:mr>
                                              <m:e>
                                                <m:m>
                                                  <m:mPr>
                                                    <m:mcs>
                                                      <m:mc>
                                                        <m:mcPr>
                                                          <m:count m:val="1"/>
                                                          <m:mcJc m:val="center"/>
                                                        </m:mcPr>
                                                      </m:mc>
                                                    </m:mcs>
                                                    <m:ctrlPr>
                                                      <a:rPr lang="en-US" sz="2400" b="1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mPr>
                                                  <m:mr>
                                                    <m:e/>
                                                  </m:mr>
                                                  <m:mr>
                                                    <m:e/>
                                                  </m:mr>
                                                </m:m>
                                              </m:e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𝟑𝟔</m:t>
                                    </m:r>
                                    <m:r>
                                      <a:rPr lang="en-US" sz="24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𝟗𝟓</m:t>
                                    </m:r>
                                    <m:f>
                                      <m:f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num>
                                      <m:den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𝐀𝐄</m:t>
                                        </m:r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en-US" sz="24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𝟎𝟓</m:t>
                                    </m:r>
                                    <m:r>
                                      <a:rPr lang="en-US" sz="2400" b="1">
                                        <a:latin typeface="Cambria Math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num>
                                      <m:den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𝐀𝐄</m:t>
                                        </m:r>
                                      </m:den>
                                    </m:f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en-US" sz="2400" b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𝟑𝟔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𝟗𝟓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𝟑𝟔</m:t>
                                    </m:r>
                                    <m:r>
                                      <a:rPr lang="en-US" sz="24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𝟗𝟓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effectLst/>
                  </a:rPr>
                  <a:t> </a:t>
                </a:r>
                <a:r>
                  <a:rPr lang="en-US" sz="2400" dirty="0"/>
                  <a:t> 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 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عنصر نائب للمحتوى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836712"/>
                <a:ext cx="8229600" cy="4176464"/>
              </a:xfrm>
              <a:prstGeom prst="rect">
                <a:avLst/>
              </a:prstGeom>
              <a:blipFill rotWithShape="1">
                <a:blip r:embed="rId2"/>
                <a:stretch>
                  <a:fillRect l="-1185" t="-1168" b="-2131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ربع نص 5"/>
          <p:cNvSpPr txBox="1"/>
          <p:nvPr/>
        </p:nvSpPr>
        <p:spPr>
          <a:xfrm rot="18830351">
            <a:off x="3247390" y="4763770"/>
            <a:ext cx="1228725" cy="8477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10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ea typeface="Calibri"/>
                <a:cs typeface="Arial"/>
              </a:rPr>
              <a:t>لا داعي لحسابه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5" name="مربع نص 8"/>
          <p:cNvSpPr txBox="1"/>
          <p:nvPr/>
        </p:nvSpPr>
        <p:spPr>
          <a:xfrm rot="18830351">
            <a:off x="3025811" y="2392931"/>
            <a:ext cx="935990" cy="5041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10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ea typeface="Calibri"/>
                <a:cs typeface="Arial"/>
              </a:rPr>
              <a:t>لا داعي لحسابه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21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3" name="صورة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07" y="1034198"/>
            <a:ext cx="7981889" cy="50776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15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عنصر نائب للمحتوى 2"/>
              <p:cNvSpPr txBox="1">
                <a:spLocks/>
              </p:cNvSpPr>
              <p:nvPr/>
            </p:nvSpPr>
            <p:spPr>
              <a:xfrm>
                <a:off x="419744" y="980728"/>
                <a:ext cx="8616752" cy="41764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200" b="1" u="heavy" dirty="0" smtClean="0"/>
                  <a:t>For element 2:</a:t>
                </a:r>
                <a:endParaRPr lang="en-US" sz="22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/>
                          </a:rPr>
                          <m:t>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2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200" b="1">
                                                <a:latin typeface="Cambria Math"/>
                                              </a:rPr>
                                              <m:t>∆</m:t>
                                            </m:r>
                                          </m:e>
                                          <m:sub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2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200" b="1">
                                                <a:latin typeface="Cambria Math"/>
                                              </a:rPr>
                                              <m:t>∆</m:t>
                                            </m:r>
                                          </m:e>
                                          <m:sub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2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1">
                                          <a:latin typeface="Cambria Math"/>
                                        </a:rPr>
                                        <m:t>∆</m:t>
                                      </m:r>
                                    </m:e>
                                    <m:sub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𝟓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200" b="1">
                                      <a:latin typeface="Cambria Math"/>
                                    </a:rPr>
                                    <m:t>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2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200" b="1">
                                                <a:latin typeface="Cambria Math"/>
                                              </a:rPr>
                                              <m:t>∆</m:t>
                                            </m:r>
                                          </m:e>
                                          <m:sub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𝟔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</m:m>
                        <m:r>
                          <a:rPr lang="en-US" sz="2200" b="1" i="1" smtClean="0">
                            <a:latin typeface="Cambria Math"/>
                          </a:rPr>
                          <m:t>   </m:t>
                        </m:r>
                      </m:e>
                    </m:d>
                    <m:r>
                      <a:rPr lang="en-US" sz="2200" b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2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/>
                          </a:rPr>
                          <m:t> </m:t>
                        </m:r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𝟎</m:t>
                                    </m:r>
                                    <m:r>
                                      <a:rPr lang="en-US" sz="22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𝟕𝟎𝟕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𝟎</m:t>
                                    </m:r>
                                    <m:r>
                                      <a:rPr lang="en-US" sz="22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𝟕𝟎𝟕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𝟎</m:t>
                                    </m:r>
                                    <m:r>
                                      <a:rPr lang="en-US" sz="22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𝟕𝟎𝟕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𝟎</m:t>
                                    </m:r>
                                    <m:r>
                                      <a:rPr lang="en-US" sz="22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𝟕𝟎𝟕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</m:mr>
                                      <m:mr>
                                        <m:e/>
                                      </m:m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2200" b="1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2200" b="1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  <m:mr>
                                              <m:e>
                                                <m:m>
                                                  <m:mPr>
                                                    <m:mcs>
                                                      <m:mc>
                                                        <m:mcPr>
                                                          <m:count m:val="1"/>
                                                          <m:mcJc m:val="center"/>
                                                        </m:mcPr>
                                                      </m:mc>
                                                    </m:mcs>
                                                    <m:ctrlPr>
                                                      <a:rPr lang="en-US" sz="2200" b="1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mPr>
                                                  <m:mr>
                                                    <m:e/>
                                                  </m:mr>
                                                  <m:mr>
                                                    <m:e/>
                                                  </m:mr>
                                                </m:m>
                                              </m:e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2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𝟑</m:t>
                                        </m:r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𝟎𝟓</m:t>
                                        </m:r>
                                        <m:f>
                                          <m:fPr>
                                            <m:ctrlPr>
                                              <a:rPr lang="en-US" sz="2200" b="1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𝐋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𝐀𝐄</m:t>
                                            </m:r>
                                          </m:den>
                                        </m:f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𝟑𝟔</m:t>
                                        </m:r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𝟗𝟓</m:t>
                                        </m:r>
                                        <m:f>
                                          <m:fPr>
                                            <m:ctrlPr>
                                              <a:rPr lang="en-US" sz="2200" b="1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𝐋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𝐀𝐄</m:t>
                                            </m:r>
                                          </m:den>
                                        </m:f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>
                                      <a:latin typeface="Cambria Math"/>
                                    </a:rPr>
                                    <m:t>∆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𝟓</m:t>
                                  </m:r>
                                  <m:r>
                                    <a:rPr lang="en-US" sz="2200" b="1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𝟔</m:t>
                                        </m:r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en-US" sz="2200" b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2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𝟐𝟑</m:t>
                              </m:r>
                              <m:r>
                                <a:rPr lang="en-US" sz="22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𝟗𝟕</m:t>
                              </m:r>
                              <m:r>
                                <a:rPr lang="en-US" sz="2200" b="1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𝐋</m:t>
                                  </m:r>
                                </m:num>
                                <m:den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𝐀𝐄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𝟐𝟖</m:t>
                              </m:r>
                              <m:r>
                                <a:rPr lang="en-US" sz="22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𝟐𝟖</m:t>
                              </m:r>
                              <m:r>
                                <a:rPr lang="en-US" sz="2200" b="1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𝐋</m:t>
                                  </m:r>
                                </m:num>
                                <m:den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𝐀𝐄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>
                    <a:effectLst/>
                  </a:rPr>
                  <a:t> </a:t>
                </a:r>
                <a:r>
                  <a:rPr lang="ar-SA" sz="2200" b="1" i="1" dirty="0"/>
                  <a:t> </a:t>
                </a:r>
                <a:endParaRPr lang="en-US" sz="22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1" i="1" smtClean="0">
                                  <a:latin typeface="Cambria Math"/>
                                </a:rPr>
                                <m:t> 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2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𝑭</m:t>
                                            </m:r>
                                          </m:e>
                                          <m:sub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2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𝐅</m:t>
                                            </m:r>
                                          </m:e>
                                          <m:sub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2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𝐅</m:t>
                                      </m:r>
                                    </m:e>
                                    <m:sub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𝟓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200" b="1">
                                      <a:latin typeface="Cambria Math"/>
                                    </a:rPr>
                                    <m:t>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2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𝐅</m:t>
                                            </m:r>
                                          </m:e>
                                          <m:sub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𝟔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2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</m:m>
                        <m:r>
                          <a:rPr lang="en-US" sz="2200" b="1" i="1" smtClean="0">
                            <a:latin typeface="Cambria Math"/>
                          </a:rPr>
                          <m:t>  </m:t>
                        </m:r>
                      </m:e>
                    </m:d>
                    <m:r>
                      <a:rPr lang="en-US" sz="2200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1" i="1">
                            <a:latin typeface="Cambria Math"/>
                          </a:rPr>
                          <m:t>𝑨𝑬</m:t>
                        </m:r>
                      </m:num>
                      <m:den>
                        <m:r>
                          <a:rPr lang="en-US" sz="2200" b="1" i="1">
                            <a:latin typeface="Cambria Math"/>
                          </a:rPr>
                          <m:t>𝑳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2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𝟎</m:t>
                                    </m:r>
                                    <m:r>
                                      <a:rPr lang="en-US" sz="22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𝟕𝟎𝟕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2200" b="1" i="1" smtClean="0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  <m:r>
                                            <a:rPr lang="en-US" sz="2200" b="1">
                                              <a:latin typeface="Cambria Math"/>
                                            </a:rPr>
                                            <m:t>.</m:t>
                                          </m:r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𝟕𝟎𝟕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</m:mr>
                                      <m:mr>
                                        <m:e/>
                                      </m:m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2200" b="1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2200" b="1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  <m:mr>
                                              <m:e>
                                                <m:m>
                                                  <m:mPr>
                                                    <m:mcs>
                                                      <m:mc>
                                                        <m:mcPr>
                                                          <m:count m:val="1"/>
                                                          <m:mcJc m:val="center"/>
                                                        </m:mcPr>
                                                      </m:mc>
                                                    </m:mcs>
                                                    <m:ctrlPr>
                                                      <a:rPr lang="en-US" sz="2200" b="1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mPr>
                                                  <m:mr>
                                                    <m:e/>
                                                  </m:mr>
                                                  <m:mr>
                                                    <m:e/>
                                                  </m:mr>
                                                </m:m>
                                              </m:e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2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𝟐𝟑</m:t>
                                    </m:r>
                                    <m:r>
                                      <a:rPr lang="en-US" sz="22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𝟗𝟕</m:t>
                                    </m:r>
                                    <m:f>
                                      <m:fPr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num>
                                      <m:den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𝐀𝐄</m:t>
                                        </m:r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𝟐𝟖</m:t>
                                    </m:r>
                                    <m:r>
                                      <a:rPr lang="en-US" sz="22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𝟐𝟖</m:t>
                                    </m:r>
                                    <m:r>
                                      <a:rPr lang="en-US" sz="2200" b="1">
                                        <a:latin typeface="Cambria Math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en-US" sz="2200" b="1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num>
                                      <m:den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𝐀𝐄</m:t>
                                        </m:r>
                                      </m:den>
                                    </m:f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en-US" sz="2200" b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2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𝟏𝟔</m:t>
                              </m:r>
                              <m:r>
                                <a:rPr lang="en-US" sz="22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𝟗𝟓</m:t>
                              </m:r>
                              <m:r>
                                <a:rPr lang="en-US" sz="2200" b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𝟏𝟔</m:t>
                                    </m:r>
                                    <m:r>
                                      <a:rPr lang="en-US" sz="22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𝟗𝟓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>
                    <a:effectLst/>
                  </a:rPr>
                  <a:t> </a:t>
                </a:r>
                <a:r>
                  <a:rPr lang="en-US" sz="2200" dirty="0" smtClean="0"/>
                  <a:t> </a:t>
                </a:r>
                <a:endParaRPr lang="en-US" sz="2200" dirty="0"/>
              </a:p>
            </p:txBody>
          </p:sp>
        </mc:Choice>
        <mc:Fallback xmlns="">
          <p:sp>
            <p:nvSpPr>
              <p:cNvPr id="4" name="عنصر نائب للمحتوى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44" y="980728"/>
                <a:ext cx="8616752" cy="4176464"/>
              </a:xfrm>
              <a:prstGeom prst="rect">
                <a:avLst/>
              </a:prstGeom>
              <a:blipFill rotWithShape="1">
                <a:blip r:embed="rId2"/>
                <a:stretch>
                  <a:fillRect l="-920" t="-876" r="-708" b="-1138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ربع نص 5"/>
          <p:cNvSpPr txBox="1"/>
          <p:nvPr/>
        </p:nvSpPr>
        <p:spPr>
          <a:xfrm rot="18830351">
            <a:off x="3514413" y="4716695"/>
            <a:ext cx="1228725" cy="8477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1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ea typeface="Calibri"/>
                <a:cs typeface="Arial"/>
              </a:rPr>
              <a:t>لا داعي لحسابه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5" name="مربع نص 8"/>
          <p:cNvSpPr txBox="1"/>
          <p:nvPr/>
        </p:nvSpPr>
        <p:spPr>
          <a:xfrm rot="18830351">
            <a:off x="3899740" y="2664736"/>
            <a:ext cx="935990" cy="5041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1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ea typeface="Calibri"/>
                <a:cs typeface="Arial"/>
              </a:rPr>
              <a:t>لا داعي لحسابه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7661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48" y="1124744"/>
            <a:ext cx="8206904" cy="4536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02640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عنصر نائب للمحتوى 2"/>
              <p:cNvSpPr txBox="1">
                <a:spLocks/>
              </p:cNvSpPr>
              <p:nvPr/>
            </p:nvSpPr>
            <p:spPr>
              <a:xfrm>
                <a:off x="419744" y="980728"/>
                <a:ext cx="8616752" cy="41764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b="1" u="heavy" dirty="0" smtClean="0"/>
                  <a:t>For element 3: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>
                                                <a:latin typeface="Cambria Math"/>
                                              </a:rPr>
                                              <m:t>∆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>
                                                <a:latin typeface="Cambria Math"/>
                                              </a:rPr>
                                              <m:t>∆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>
                                          <a:latin typeface="Cambria Math"/>
                                        </a:rPr>
                                        <m:t>∆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𝟕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400" b="1">
                                      <a:latin typeface="Cambria Math"/>
                                    </a:rPr>
                                    <m:t>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>
                                                <a:latin typeface="Cambria Math"/>
                                              </a:rPr>
                                              <m:t>∆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𝟖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</m:m>
                        <m:r>
                          <a:rPr lang="en-US" sz="2400" b="1" i="1" smtClean="0">
                            <a:latin typeface="Cambria Math"/>
                          </a:rPr>
                          <m:t>  </m:t>
                        </m:r>
                      </m:e>
                    </m:d>
                    <m:r>
                      <a:rPr lang="en-US" sz="2400" b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1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 </m:t>
                                    </m:r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</m:mr>
                                      <m:mr>
                                        <m:e/>
                                      </m:m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2400" b="1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2400" b="1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  <m:mr>
                                              <m:e>
                                                <m:m>
                                                  <m:mPr>
                                                    <m:mcs>
                                                      <m:mc>
                                                        <m:mcPr>
                                                          <m:count m:val="1"/>
                                                          <m:mcJc m:val="center"/>
                                                        </m:mcPr>
                                                      </m:mc>
                                                    </m:mcs>
                                                    <m:ctrlPr>
                                                      <a:rPr lang="en-US" sz="2400" b="1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mPr>
                                                  <m:mr>
                                                    <m:e/>
                                                  </m:mr>
                                                  <m:mr>
                                                    <m:e/>
                                                  </m:mr>
                                                </m:m>
                                              </m:e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𝟑</m:t>
                                        </m:r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𝟎𝟓</m:t>
                                        </m:r>
                                        <m:f>
                                          <m:f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𝐋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𝐀𝐄</m:t>
                                            </m:r>
                                          </m:den>
                                        </m:f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𝟑𝟔</m:t>
                                        </m:r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𝟗𝟓</m:t>
                                        </m:r>
                                        <m:f>
                                          <m:f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𝐋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𝐀𝐄</m:t>
                                            </m:r>
                                          </m:den>
                                        </m:f>
                                        <m:r>
                                          <a:rPr lang="en-US" sz="2400" b="1" i="1" smtClean="0">
                                            <a:latin typeface="Cambria Math"/>
                                          </a:rPr>
                                          <m:t>  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>
                                      <a:latin typeface="Cambria Math"/>
                                    </a:rPr>
                                    <m:t>∆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𝟕</m:t>
                                  </m:r>
                                  <m:r>
                                    <a:rPr lang="en-US" sz="2400" b="1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𝟖</m:t>
                                        </m:r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en-US" sz="2400" b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𝟎𝟓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𝐋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𝐀𝐄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𝟑𝟔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𝟗𝟓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𝐋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𝐀𝐄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effectLst/>
                  </a:rPr>
                  <a:t> </a:t>
                </a:r>
                <a:r>
                  <a:rPr lang="ar-SA" sz="2400" b="1" i="1" dirty="0"/>
                  <a:t> 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𝑭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 </m:t>
                                    </m:r>
                                    <m:sSup>
                                      <m:sSup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𝐅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𝐅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𝟕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400" b="1">
                                      <a:latin typeface="Cambria Math"/>
                                    </a:rPr>
                                    <m:t>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𝐅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𝟖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sz="2400" b="1">
                                            <a:latin typeface="Cambria Math"/>
                                          </a:rPr>
                                          <m:t>︡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</m:m>
                        <m:r>
                          <a:rPr lang="en-US" sz="2400" b="1" i="1" smtClean="0">
                            <a:latin typeface="Cambria Math"/>
                          </a:rPr>
                          <m:t>  </m:t>
                        </m:r>
                      </m:e>
                    </m:d>
                    <m:r>
                      <a:rPr lang="en-US" sz="2400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𝑨𝑬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𝑳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2400" b="1" i="1" smtClean="0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4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</m:mr>
                                      <m:mr>
                                        <m:e/>
                                      </m:m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2400" b="1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2400" b="1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  <m:mr>
                                              <m:e>
                                                <m:m>
                                                  <m:mPr>
                                                    <m:mcs>
                                                      <m:mc>
                                                        <m:mcPr>
                                                          <m:count m:val="1"/>
                                                          <m:mcJc m:val="center"/>
                                                        </m:mcPr>
                                                      </m:mc>
                                                    </m:mcs>
                                                    <m:ctrlPr>
                                                      <a:rPr lang="en-US" sz="2400" b="1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mPr>
                                                  <m:mr>
                                                    <m:e/>
                                                  </m:mr>
                                                  <m:mr>
                                                    <m:e/>
                                                  </m:mr>
                                                </m:m>
                                              </m:e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en-US" sz="24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𝟎𝟓</m:t>
                                    </m:r>
                                    <m:f>
                                      <m:f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num>
                                      <m:den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𝐀𝐄</m:t>
                                        </m:r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𝟑𝟔</m:t>
                                    </m:r>
                                    <m:r>
                                      <a:rPr lang="en-US" sz="24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𝟗𝟓</m:t>
                                    </m:r>
                                    <m:r>
                                      <a:rPr lang="en-US" sz="2400" b="1">
                                        <a:latin typeface="Cambria Math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en-US" sz="2400" b="1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num>
                                      <m:den>
                                        <m:r>
                                          <a:rPr lang="en-US" sz="2400" b="1" i="1">
                                            <a:latin typeface="Cambria Math"/>
                                          </a:rPr>
                                          <m:t>𝐀𝐄</m:t>
                                        </m:r>
                                      </m:den>
                                    </m:f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en-US" sz="2400" b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𝟎𝟓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en-US" sz="2400" b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effectLst/>
                  </a:rPr>
                  <a:t> </a:t>
                </a:r>
                <a:endParaRPr lang="en-US" sz="2200" dirty="0"/>
              </a:p>
            </p:txBody>
          </p:sp>
        </mc:Choice>
        <mc:Fallback xmlns="">
          <p:sp>
            <p:nvSpPr>
              <p:cNvPr id="4" name="عنصر نائب للمحتوى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44" y="980728"/>
                <a:ext cx="8616752" cy="4176464"/>
              </a:xfrm>
              <a:prstGeom prst="rect">
                <a:avLst/>
              </a:prstGeom>
              <a:blipFill rotWithShape="1">
                <a:blip r:embed="rId2"/>
                <a:stretch>
                  <a:fillRect l="-1132" t="-1168" b="-2131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ربع نص 5"/>
          <p:cNvSpPr txBox="1"/>
          <p:nvPr/>
        </p:nvSpPr>
        <p:spPr>
          <a:xfrm rot="18830351">
            <a:off x="3104718" y="5004727"/>
            <a:ext cx="1228725" cy="8477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1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ea typeface="Calibri"/>
                <a:cs typeface="Arial"/>
              </a:rPr>
              <a:t>لا داعي لحسابه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5" name="مربع نص 8"/>
          <p:cNvSpPr txBox="1"/>
          <p:nvPr/>
        </p:nvSpPr>
        <p:spPr>
          <a:xfrm rot="18830351">
            <a:off x="3202013" y="2664736"/>
            <a:ext cx="935990" cy="5041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1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ea typeface="Calibri"/>
                <a:cs typeface="Arial"/>
              </a:rPr>
              <a:t>لا داعي لحسابه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388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052736"/>
                <a:ext cx="8424936" cy="2664296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b="1" i="1" u="sng" dirty="0"/>
                  <a:t>Bar Element or Truss Element **</a:t>
                </a:r>
              </a:p>
              <a:p>
                <a:pPr marL="0" indent="0">
                  <a:buNone/>
                </a:pPr>
                <a:r>
                  <a:rPr lang="en-US" sz="1200" b="1" dirty="0"/>
                  <a:t> </a:t>
                </a:r>
                <a:endParaRPr lang="en-US" sz="1200" dirty="0"/>
              </a:p>
              <a:p>
                <a:pPr marL="0" indent="0">
                  <a:buNone/>
                </a:pPr>
                <a:r>
                  <a:rPr lang="en-US" b="1" dirty="0"/>
                  <a:t>In global coordinate system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sz="1600" b="1" dirty="0"/>
                  <a:t> </a:t>
                </a:r>
                <a:endParaRPr lang="en-US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>
                              <a:latin typeface="Cambria Math"/>
                            </a:rPr>
                            <m:t>[</m:t>
                          </m:r>
                          <m:r>
                            <a:rPr lang="en-US" b="1" i="1">
                              <a:latin typeface="Cambria Math"/>
                            </a:rPr>
                            <m:t>𝐅</m:t>
                          </m:r>
                          <m:r>
                            <a:rPr lang="en-US" b="1"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𝐞</m:t>
                          </m:r>
                        </m:sup>
                      </m:sSup>
                      <m:r>
                        <a:rPr lang="en-US" b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>
                              <a:latin typeface="Cambria Math"/>
                            </a:rPr>
                            <m:t>[</m:t>
                          </m:r>
                          <m:r>
                            <a:rPr lang="en-US" b="1" i="1">
                              <a:latin typeface="Cambria Math"/>
                            </a:rPr>
                            <m:t>𝐤</m:t>
                          </m:r>
                          <m:r>
                            <a:rPr lang="en-US" b="1"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𝐞</m:t>
                          </m:r>
                        </m:sup>
                      </m:sSup>
                      <m:r>
                        <a:rPr lang="en-US" b="1">
                          <a:latin typeface="Cambria Math"/>
                        </a:rPr>
                        <m:t> . </m:t>
                      </m:r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>
                              <a:latin typeface="Cambria Math"/>
                            </a:rPr>
                            <m:t>[∆]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𝐞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 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 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052736"/>
                <a:ext cx="8424936" cy="2664296"/>
              </a:xfrm>
              <a:blipFill rotWithShape="1">
                <a:blip r:embed="rId2"/>
                <a:stretch>
                  <a:fillRect l="-1302" t="-1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49" name="صورة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1" y="3227575"/>
            <a:ext cx="7695197" cy="273630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57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196" y="1124744"/>
            <a:ext cx="7712260" cy="47206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96929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مستطيل 1"/>
          <p:cNvSpPr/>
          <p:nvPr/>
        </p:nvSpPr>
        <p:spPr>
          <a:xfrm>
            <a:off x="395536" y="1052736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/>
              <a:t>H.W: Use stiffness matrix method to find:</a:t>
            </a:r>
            <a:endParaRPr lang="en-US" sz="2400" dirty="0"/>
          </a:p>
          <a:p>
            <a:pPr marL="457200" lvl="0" indent="-457200" algn="just" rtl="0">
              <a:buFont typeface="Wingdings" pitchFamily="2" charset="2"/>
              <a:buChar char="Ø"/>
            </a:pPr>
            <a:r>
              <a:rPr lang="en-US" sz="2400" b="1" dirty="0"/>
              <a:t>The displacements at nodes.</a:t>
            </a:r>
            <a:endParaRPr lang="en-US" sz="2400" dirty="0"/>
          </a:p>
          <a:p>
            <a:pPr marL="457200" lvl="0" indent="-457200" algn="just" rtl="0">
              <a:buFont typeface="Wingdings" pitchFamily="2" charset="2"/>
              <a:buChar char="Ø"/>
            </a:pPr>
            <a:r>
              <a:rPr lang="en-US" sz="2400" b="1" dirty="0"/>
              <a:t>The supports reactions.</a:t>
            </a:r>
            <a:endParaRPr lang="en-US" sz="2400" dirty="0"/>
          </a:p>
          <a:p>
            <a:pPr marL="457200" lvl="0" indent="-457200" algn="just" rtl="0">
              <a:buFont typeface="Wingdings" pitchFamily="2" charset="2"/>
              <a:buChar char="Ø"/>
            </a:pPr>
            <a:r>
              <a:rPr lang="en-US" sz="2400" b="1" dirty="0"/>
              <a:t>The internal members forces.</a:t>
            </a:r>
            <a:endParaRPr lang="en-US" sz="2400" dirty="0"/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7910028" cy="38576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96922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8245376" cy="53285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68332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71" y="1052736"/>
            <a:ext cx="7797552" cy="51844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30107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540" y="1052736"/>
            <a:ext cx="7259624" cy="52565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87844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344136"/>
                <a:ext cx="8352928" cy="43891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𝐅</m:t>
                                          </m:r>
                                        </m:e>
                                        <m:sub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𝐅</m:t>
                                          </m:r>
                                        </m:e>
                                        <m:sub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𝐅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𝐅</m:t>
                                          </m:r>
                                        </m:e>
                                        <m:sub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𝟒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𝐀𝐄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lang="en-US" b="1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𝐜</m:t>
                                          </m:r>
                                        </m:e>
                                        <m:sup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mr>
                                  <m:mr>
                                    <m:e>
                                      <m:r>
                                        <a:rPr lang="en-US" b="1" i="1">
                                          <a:latin typeface="Cambria Math"/>
                                        </a:rPr>
                                        <m:t>𝐜𝐬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b="1" i="1"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b="1" i="1">
                                                    <a:latin typeface="Cambria Math"/>
                                                  </a:rPr>
                                                  <m:t>𝐜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b="1" i="1">
                                                    <a:latin typeface="Cambria Math"/>
                                                  </a:rPr>
                                                  <m:t>𝟐</m:t>
                                                </m:r>
                                              </m:sup>
                                            </m:sSup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𝐜𝐬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b="1" i="1">
                                          <a:latin typeface="Cambria Math"/>
                                        </a:rPr>
                                        <m:t>𝐜𝐬</m:t>
                                      </m:r>
                                    </m:e>
                                  </m:m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lang="en-US" b="1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𝐬</m:t>
                                          </m:r>
                                        </m:e>
                                        <m:sup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𝐜𝐬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b="1" i="1"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b="1" i="1">
                                                    <a:latin typeface="Cambria Math"/>
                                                  </a:rPr>
                                                  <m:t>𝐬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b="1" i="1">
                                                    <a:latin typeface="Cambria Math"/>
                                                  </a:rPr>
                                                  <m:t>𝟐</m:t>
                                                </m:r>
                                              </m:sup>
                                            </m:sSup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b="1" i="1"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b="1" i="1">
                                                    <a:latin typeface="Cambria Math"/>
                                                  </a:rPr>
                                                  <m:t>𝐜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b="1" i="1">
                                                    <a:latin typeface="Cambria Math"/>
                                                  </a:rPr>
                                                  <m:t>𝟐</m:t>
                                                </m:r>
                                              </m:sup>
                                            </m:sSup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𝐜𝐬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sSup>
                                                    <m:sSupPr>
                                                      <m:ctrlPr>
                                                        <a:rPr lang="en-US" b="1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b="1" i="1">
                                                          <a:latin typeface="Cambria Math"/>
                                                        </a:rPr>
                                                        <m:t>𝐜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en-US" b="1" i="1">
                                                          <a:latin typeface="Cambria Math"/>
                                                        </a:rPr>
                                                        <m:t>𝟐</m:t>
                                                      </m:r>
                                                    </m:sup>
                                                  </m:sSup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b="1" i="1">
                                                      <a:latin typeface="Cambria Math"/>
                                                    </a:rPr>
                                                    <m:t>𝐜𝐬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b="1" i="1">
                                                      <a:latin typeface="Cambria Math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en-US" b="1" i="1">
                                                      <a:latin typeface="Cambria Math"/>
                                                    </a:rPr>
                                                    <m:t>𝐜𝐬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b="1" i="1">
                                                      <a:latin typeface="Cambria Math"/>
                                                    </a:rPr>
                                                    <m:t>−</m:t>
                                                  </m:r>
                                                  <m:sSup>
                                                    <m:sSupPr>
                                                      <m:ctrlPr>
                                                        <a:rPr lang="en-US" b="1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b="1" i="1">
                                                          <a:latin typeface="Cambria Math"/>
                                                        </a:rPr>
                                                        <m:t>𝐬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en-US" b="1" i="1">
                                                          <a:latin typeface="Cambria Math"/>
                                                        </a:rPr>
                                                        <m:t>𝟐</m:t>
                                                      </m:r>
                                                    </m:sup>
                                                  </m:sSup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b="1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r>
                                                          <a:rPr lang="en-US" b="1" i="1">
                                                            <a:latin typeface="Cambria Math"/>
                                                          </a:rPr>
                                                          <m:t>𝐜𝐬</m:t>
                                                        </m:r>
                                                      </m:e>
                                                    </m:mr>
                                                    <m:mr>
                                                      <m:e>
                                                        <m:sSup>
                                                          <m:sSupPr>
                                                            <m:ctrlPr>
                                                              <a:rPr lang="en-US" b="1" i="1"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pPr>
                                                          <m:e>
                                                            <m:r>
                                                              <a:rPr lang="en-US" b="1" i="1">
                                                                <a:latin typeface="Cambria Math"/>
                                                              </a:rPr>
                                                              <m:t>𝐬</m:t>
                                                            </m:r>
                                                          </m:e>
                                                          <m:sup>
                                                            <m:r>
                                                              <a:rPr lang="en-US" b="1" i="1">
                                                                <a:latin typeface="Cambria Math"/>
                                                              </a:rPr>
                                                              <m:t>𝟐</m:t>
                                                            </m:r>
                                                          </m:sup>
                                                        </m:sSup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1">
                                              <a:latin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1">
                                              <a:latin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>
                                        <a:latin typeface="Cambria Math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1">
                                              <a:latin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𝟒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 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US" b="1" dirty="0"/>
                  <a:t>Applying for each element for truss and making overall matrix, and getting unknown </a:t>
                </a:r>
                <a:r>
                  <a:rPr lang="en-US" b="1" dirty="0" smtClean="0"/>
                  <a:t>∆ (Node Displacement), </a:t>
                </a:r>
                <a:r>
                  <a:rPr lang="en-US" b="1" dirty="0"/>
                  <a:t>in global coordinate system for all structure.</a:t>
                </a:r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344136"/>
                <a:ext cx="8352928" cy="4389120"/>
              </a:xfrm>
              <a:blipFill rotWithShape="1">
                <a:blip r:embed="rId2"/>
                <a:stretch>
                  <a:fillRect l="-1241" r="-138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8669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12961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/>
              <a:t>From above steps we find the displacements at nodes </a:t>
            </a:r>
            <a:r>
              <a:rPr lang="en-US" b="1" dirty="0" smtClean="0"/>
              <a:t>, then find </a:t>
            </a:r>
            <a:r>
              <a:rPr lang="en-US" b="1" dirty="0"/>
              <a:t>support reactions for overall structures.</a:t>
            </a:r>
            <a:endParaRPr lang="en-US" dirty="0"/>
          </a:p>
          <a:p>
            <a:pPr marL="0" indent="0" algn="just">
              <a:buNone/>
            </a:pPr>
            <a:r>
              <a:rPr lang="en-US" b="1" dirty="0"/>
              <a:t>After that we need to compute the internal forces in each element of truss, so, we worked in local coordinate system.</a:t>
            </a:r>
            <a:endParaRPr lang="en-US" dirty="0"/>
          </a:p>
          <a:p>
            <a:pPr marL="0" indent="0" algn="just">
              <a:buNone/>
            </a:pPr>
            <a:endParaRPr lang="en-US" sz="2800" dirty="0"/>
          </a:p>
        </p:txBody>
      </p:sp>
      <p:pic>
        <p:nvPicPr>
          <p:cNvPr id="3073" name="صورة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12976"/>
            <a:ext cx="4752528" cy="32403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53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836712"/>
                <a:ext cx="8352928" cy="144016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>
                              <a:latin typeface="Cambria Math"/>
                            </a:rPr>
                            <m:t>[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𝐅</m:t>
                          </m:r>
                          <m:r>
                            <a:rPr lang="en-US" sz="2400" b="1"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sz="2400" b="1">
                              <a:latin typeface="Cambria Math"/>
                            </a:rPr>
                            <m:t>︡</m:t>
                          </m:r>
                        </m:sup>
                      </m:sSup>
                      <m:r>
                        <a:rPr lang="en-US" sz="2400" b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>
                              <a:latin typeface="Cambria Math"/>
                            </a:rPr>
                            <m:t>[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𝐤</m:t>
                          </m:r>
                          <m:r>
                            <a:rPr lang="en-US" sz="2400" b="1"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sz="2400" b="1">
                              <a:latin typeface="Cambria Math"/>
                            </a:rPr>
                            <m:t>︡</m:t>
                          </m:r>
                        </m:sup>
                      </m:sSup>
                      <m:r>
                        <a:rPr lang="en-US" sz="2400" b="1">
                          <a:latin typeface="Cambria Math"/>
                        </a:rPr>
                        <m:t> . 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>
                              <a:latin typeface="Cambria Math"/>
                            </a:rPr>
                            <m:t>[∆]</m:t>
                          </m:r>
                        </m:e>
                        <m:sup>
                          <m:r>
                            <a:rPr lang="en-US" sz="2400" b="1">
                              <a:latin typeface="Cambria Math"/>
                            </a:rPr>
                            <m:t>︡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2400" b="1" dirty="0"/>
                  <a:t>From the steps we </a:t>
                </a:r>
                <a:r>
                  <a:rPr lang="en-US" sz="2400" b="1" dirty="0" smtClean="0"/>
                  <a:t>find   </a:t>
                </a:r>
                <a:r>
                  <a:rPr lang="en-US" sz="2400" b="1" dirty="0"/>
                  <a:t>F</a:t>
                </a:r>
                <a:r>
                  <a:rPr lang="en-US" sz="2400" b="1" baseline="-25000" dirty="0"/>
                  <a:t>1</a:t>
                </a:r>
                <a:r>
                  <a:rPr lang="en-US" sz="2400" b="1" dirty="0"/>
                  <a:t>︡  </a:t>
                </a:r>
                <a:r>
                  <a:rPr lang="en-US" sz="2400" b="1" dirty="0" smtClean="0"/>
                  <a:t>  ,   F</a:t>
                </a:r>
                <a:r>
                  <a:rPr lang="en-US" sz="2400" b="1" baseline="-25000" dirty="0" smtClean="0"/>
                  <a:t>2</a:t>
                </a:r>
                <a:r>
                  <a:rPr lang="en-US" sz="2400" b="1" dirty="0" smtClean="0"/>
                  <a:t> </a:t>
                </a:r>
                <a:r>
                  <a:rPr lang="en-US" sz="2400" b="1" dirty="0"/>
                  <a:t>︡ </a:t>
                </a:r>
                <a:r>
                  <a:rPr lang="en-US" sz="2400" b="1" dirty="0" smtClean="0"/>
                  <a:t>  ,   F</a:t>
                </a:r>
                <a:r>
                  <a:rPr lang="en-US" sz="2400" b="1" baseline="-25000" dirty="0" smtClean="0"/>
                  <a:t>3</a:t>
                </a:r>
                <a:r>
                  <a:rPr lang="en-US" sz="2400" b="1" dirty="0"/>
                  <a:t> ︡    , </a:t>
                </a:r>
                <a:r>
                  <a:rPr lang="en-US" sz="2400" b="1" dirty="0" smtClean="0"/>
                  <a:t>   F</a:t>
                </a:r>
                <a:r>
                  <a:rPr lang="en-US" sz="2400" b="1" baseline="-25000" dirty="0" smtClean="0"/>
                  <a:t>4</a:t>
                </a:r>
                <a:r>
                  <a:rPr lang="en-US" sz="2400" b="1" dirty="0" smtClean="0"/>
                  <a:t>︡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Now:             </a:t>
                </a:r>
                <a:r>
                  <a:rPr lang="en-US" sz="2400" b="1" dirty="0" smtClean="0"/>
                  <a:t>               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>
                              <a:latin typeface="Cambria Math"/>
                            </a:rPr>
                            <m:t>[∆]</m:t>
                          </m:r>
                        </m:e>
                        <m:sup>
                          <m:r>
                            <a:rPr lang="en-US" sz="2400" b="1">
                              <a:latin typeface="Cambria Math"/>
                            </a:rPr>
                            <m:t>︡</m:t>
                          </m:r>
                        </m:sup>
                      </m:sSup>
                      <m:r>
                        <a:rPr lang="en-US" sz="2400" b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𝐓</m:t>
                          </m:r>
                        </m:e>
                      </m:d>
                      <m:r>
                        <a:rPr lang="en-US" sz="2400" b="1">
                          <a:latin typeface="Cambria Math"/>
                        </a:rPr>
                        <m:t>.[∆]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1800" b="1" dirty="0"/>
                  <a:t> </a:t>
                </a:r>
                <a:endParaRPr lang="en-US" sz="1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𝐓</m:t>
                          </m:r>
                        </m:e>
                      </m:d>
                      <m:r>
                        <a:rPr lang="en-US" sz="2400" b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𝐜𝐨𝐬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𝐬𝐢𝐧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𝐬𝐢𝐧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𝐜𝐨𝐬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4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𝐜𝐨𝐬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𝐬𝐢𝐧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4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2400" b="1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r>
                                                          <a:rPr lang="en-US" sz="2400" b="1" i="1">
                                                            <a:latin typeface="Cambria Math"/>
                                                          </a:rPr>
                                                          <m:t>𝐬𝐢𝐧</m:t>
                                                        </m:r>
                                                      </m:e>
                                                    </m:mr>
                                                    <m:mr>
                                                      <m:e>
                                                        <m:r>
                                                          <a:rPr lang="en-US" sz="2400" b="1" i="1">
                                                            <a:latin typeface="Cambria Math"/>
                                                          </a:rPr>
                                                          <m:t>𝐜𝐨𝐬</m:t>
                                                        </m:r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1800" b="1" dirty="0"/>
                  <a:t> </a:t>
                </a:r>
                <a:endParaRPr lang="en-US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𝐤</m:t>
                              </m:r>
                            </m:e>
                          </m:d>
                        </m:e>
                        <m:sup>
                          <m:r>
                            <a:rPr lang="en-US" sz="2400" b="1">
                              <a:latin typeface="Cambria Math"/>
                            </a:rPr>
                            <m:t>︡</m:t>
                          </m:r>
                        </m:sup>
                      </m:sSup>
                      <m:r>
                        <a:rPr lang="en-US" sz="2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𝐀𝐄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4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4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𝟏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4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4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2400" b="1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r>
                                                          <a:rPr lang="en-US" sz="2400" b="1" i="1">
                                                            <a:latin typeface="Cambria Math"/>
                                                          </a:rPr>
                                                          <m:t>𝟎</m:t>
                                                        </m:r>
                                                      </m:e>
                                                    </m:mr>
                                                    <m:mr>
                                                      <m:e>
                                                        <m:r>
                                                          <a:rPr lang="en-US" sz="2400" b="1" i="1">
                                                            <a:latin typeface="Cambria Math"/>
                                                          </a:rPr>
                                                          <m:t>𝟎</m:t>
                                                        </m:r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 algn="just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836712"/>
                <a:ext cx="8352928" cy="1440160"/>
              </a:xfrm>
              <a:blipFill rotWithShape="1">
                <a:blip r:embed="rId2"/>
                <a:stretch>
                  <a:fillRect l="-1168" b="-27763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589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2736304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u="dbl" dirty="0"/>
              <a:t>Example:</a:t>
            </a:r>
            <a:r>
              <a:rPr lang="en-US" b="1" dirty="0"/>
              <a:t> Analyze the structure shown in figure below using stiffness matrix method.</a:t>
            </a:r>
            <a:endParaRPr lang="en-US" dirty="0"/>
          </a:p>
          <a:p>
            <a:pPr marL="0" indent="0" algn="just">
              <a:buNone/>
            </a:pPr>
            <a:r>
              <a:rPr lang="en-US" b="1" u="dbl" dirty="0"/>
              <a:t>Or: </a:t>
            </a:r>
            <a:r>
              <a:rPr lang="en-US" b="1" dirty="0"/>
              <a:t>For the structure shown in figure below, find </a:t>
            </a:r>
            <a:r>
              <a:rPr lang="en-US" b="1" dirty="0" smtClean="0"/>
              <a:t>the node displacements, </a:t>
            </a:r>
            <a:r>
              <a:rPr lang="en-US" b="1" dirty="0"/>
              <a:t>support reactions and </a:t>
            </a:r>
            <a:r>
              <a:rPr lang="en-US" b="1" dirty="0" smtClean="0"/>
              <a:t>members </a:t>
            </a:r>
            <a:r>
              <a:rPr lang="en-US" b="1" dirty="0"/>
              <a:t>forces, using stiffness matrix method.</a:t>
            </a:r>
            <a:endParaRPr lang="en-US" dirty="0"/>
          </a:p>
          <a:p>
            <a:pPr marL="0" indent="0" algn="just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097" name="صورة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12976"/>
            <a:ext cx="4032448" cy="30378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153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980728"/>
            <a:ext cx="8940289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dbl" dirty="0"/>
              <a:t>Solution: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Global coordinate system </a:t>
            </a:r>
            <a:endParaRPr lang="en-US" dirty="0"/>
          </a:p>
          <a:p>
            <a:pPr marL="0" indent="0" algn="just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صورة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844" y="2057852"/>
            <a:ext cx="5756484" cy="428680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503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409532"/>
              </p:ext>
            </p:extLst>
          </p:nvPr>
        </p:nvGraphicFramePr>
        <p:xfrm>
          <a:off x="395536" y="2636912"/>
          <a:ext cx="8424936" cy="2601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936104"/>
                <a:gridCol w="720080"/>
                <a:gridCol w="936104"/>
                <a:gridCol w="936104"/>
                <a:gridCol w="936104"/>
                <a:gridCol w="936104"/>
                <a:gridCol w="801766"/>
                <a:gridCol w="926426"/>
              </a:tblGrid>
              <a:tr h="867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Element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Nodes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Ѳ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C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S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CS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C</a:t>
                      </a:r>
                      <a:r>
                        <a:rPr lang="en-US" sz="2000" b="1" baseline="30000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S</a:t>
                      </a:r>
                      <a:r>
                        <a:rPr lang="en-US" sz="2000" b="1" baseline="30000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AE/L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35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1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1-2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>
                          <a:effectLst/>
                        </a:rPr>
                        <a:t>90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>
                          <a:effectLst/>
                        </a:rPr>
                        <a:t>0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>
                          <a:effectLst/>
                        </a:rPr>
                        <a:t>1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>
                          <a:effectLst/>
                        </a:rPr>
                        <a:t>0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0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1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</a:rPr>
                        <a:t>AE/L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67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2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1-3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135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>
                          <a:effectLst/>
                        </a:rPr>
                        <a:t>-0.707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0.707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>
                          <a:effectLst/>
                        </a:rPr>
                        <a:t>-0.5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>
                          <a:effectLst/>
                        </a:rPr>
                        <a:t>0.5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>
                          <a:effectLst/>
                        </a:rPr>
                        <a:t>0.5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0.707AE/L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35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3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1-4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180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-1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0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0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1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b="1">
                          <a:effectLst/>
                        </a:rPr>
                        <a:t>0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AE/L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536" y="1139061"/>
            <a:ext cx="784887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From B.C.  ∆</a:t>
            </a:r>
            <a:r>
              <a:rPr kumimoji="0" lang="en-US" sz="2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∆</a:t>
            </a:r>
            <a:r>
              <a:rPr kumimoji="0" lang="en-US" sz="2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∆</a:t>
            </a:r>
            <a:r>
              <a:rPr kumimoji="0" lang="en-US" sz="2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∆</a:t>
            </a:r>
            <a:r>
              <a:rPr kumimoji="0" lang="en-US" sz="2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∆</a:t>
            </a:r>
            <a:r>
              <a:rPr kumimoji="0" lang="en-US" sz="2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∆</a:t>
            </a:r>
            <a:r>
              <a:rPr kumimoji="0" lang="en-US" sz="2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equal to zero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:.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Unknown ∆</a:t>
            </a:r>
            <a:r>
              <a:rPr kumimoji="0" lang="en-US" sz="2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&amp; ∆</a:t>
            </a:r>
            <a:r>
              <a:rPr kumimoji="0" lang="en-US" sz="2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8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08720"/>
                <a:ext cx="8229600" cy="438912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200" b="1" u="heavy" dirty="0"/>
                  <a:t>For element 1:</a:t>
                </a: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𝐅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𝐅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𝐅</m:t>
                                    </m:r>
                                  </m:e>
                                  <m:sub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𝐅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𝟒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sz="22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latin typeface="Cambria Math"/>
                            </a:rPr>
                            <m:t>𝐀𝐄</m:t>
                          </m:r>
                        </m:num>
                        <m:den>
                          <m:r>
                            <a:rPr lang="en-US" sz="2200" b="1" i="1">
                              <a:latin typeface="Cambria Math"/>
                            </a:rPr>
                            <m:t>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𝟏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𝟏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2200" b="1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r>
                                                          <a:rPr lang="en-US" sz="2200" b="1" i="1">
                                                            <a:latin typeface="Cambria Math"/>
                                                          </a:rPr>
                                                          <m:t>𝟎</m:t>
                                                        </m:r>
                                                      </m:e>
                                                    </m:mr>
                                                    <m:mr>
                                                      <m:e>
                                                        <m:r>
                                                          <a:rPr lang="en-US" sz="2200" b="1" i="1">
                                                            <a:latin typeface="Cambria Math"/>
                                                          </a:rPr>
                                                          <m:t>𝟏</m:t>
                                                        </m:r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>
                                              <a:latin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>
                                              <a:latin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1">
                                        <a:latin typeface="Cambria Math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>
                                              <a:latin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𝟒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  <a:p>
                <a:pPr marL="0" indent="0">
                  <a:buNone/>
                </a:pPr>
                <a:r>
                  <a:rPr lang="en-US" sz="2200" b="1" dirty="0"/>
                  <a:t> </a:t>
                </a:r>
                <a:endParaRPr lang="en-US" sz="2200" dirty="0"/>
              </a:p>
              <a:p>
                <a:pPr marL="0" indent="0">
                  <a:buNone/>
                </a:pPr>
                <a:r>
                  <a:rPr lang="en-US" sz="2200" b="1" u="heavy" dirty="0"/>
                  <a:t>For element 2</a:t>
                </a:r>
                <a:r>
                  <a:rPr lang="en-US" sz="2200" b="1" u="heavy" dirty="0" smtClean="0"/>
                  <a:t>:</a:t>
                </a: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𝐅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𝐅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𝐅</m:t>
                                    </m:r>
                                  </m:e>
                                  <m:sub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𝐅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𝟔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sz="22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latin typeface="Cambria Math"/>
                            </a:rPr>
                            <m:t>𝐀𝐄</m:t>
                          </m:r>
                        </m:num>
                        <m:den>
                          <m:r>
                            <a:rPr lang="en-US" sz="2200" b="1" i="1">
                              <a:latin typeface="Cambria Math"/>
                            </a:rPr>
                            <m:t>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  <m:r>
                                        <a:rPr lang="en-US" sz="2200" b="1">
                                          <a:latin typeface="Cambria Math"/>
                                        </a:rPr>
                                        <m:t>.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𝟑𝟓𝟑𝟓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  <m:r>
                                        <a:rPr lang="en-US" sz="2200" b="1">
                                          <a:latin typeface="Cambria Math"/>
                                        </a:rPr>
                                        <m:t>.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𝟑𝟓𝟑𝟓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  <m:r>
                                              <a:rPr lang="en-US" sz="2200" b="1">
                                                <a:latin typeface="Cambria Math"/>
                                              </a:rPr>
                                              <m:t>.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𝟑𝟓𝟑𝟓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  <m:r>
                                              <a:rPr lang="en-US" sz="2200" b="1">
                                                <a:latin typeface="Cambria Math"/>
                                              </a:rPr>
                                              <m:t>.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𝟑𝟓𝟑𝟓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  <m:r>
                                        <a:rPr lang="en-US" sz="2200" b="1">
                                          <a:latin typeface="Cambria Math"/>
                                        </a:rPr>
                                        <m:t>.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𝟑𝟓𝟑𝟓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  <m:r>
                                        <a:rPr lang="en-US" sz="2200" b="1">
                                          <a:latin typeface="Cambria Math"/>
                                        </a:rPr>
                                        <m:t>.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𝟑𝟓𝟑𝟓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plcHide m:val="on"/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  <m:r>
                                              <a:rPr lang="en-US" sz="2200" b="1">
                                                <a:latin typeface="Cambria Math"/>
                                              </a:rPr>
                                              <m:t>.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𝟑𝟓𝟑𝟓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  <m:r>
                                              <a:rPr lang="en-US" sz="2200" b="1">
                                                <a:latin typeface="Cambria Math"/>
                                              </a:rPr>
                                              <m:t>.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𝟑𝟓𝟑𝟓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  <m:r>
                                              <a:rPr lang="en-US" sz="2200" b="1">
                                                <a:latin typeface="Cambria Math"/>
                                              </a:rPr>
                                              <m:t>.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𝟑𝟓𝟑𝟓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  <m:r>
                                              <a:rPr lang="en-US" sz="2200" b="1">
                                                <a:latin typeface="Cambria Math"/>
                                              </a:rPr>
                                              <m:t>.</m:t>
                                            </m:r>
                                            <m:r>
                                              <a:rPr lang="en-US" sz="2200" b="1" i="1">
                                                <a:latin typeface="Cambria Math"/>
                                              </a:rPr>
                                              <m:t>𝟑𝟓𝟑𝟓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  <m:r>
                                                    <a:rPr lang="en-US" sz="2200" b="1">
                                                      <a:latin typeface="Cambria Math"/>
                                                    </a:rPr>
                                                    <m:t>.</m:t>
                                                  </m:r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𝟑𝟓𝟑𝟓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  <m:r>
                                                    <a:rPr lang="en-US" sz="2200" b="1">
                                                      <a:latin typeface="Cambria Math"/>
                                                    </a:rPr>
                                                    <m:t>.</m:t>
                                                  </m:r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𝟑𝟓𝟑𝟓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sz="2200" b="1" i="1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  <m:r>
                                                    <a:rPr lang="en-US" sz="2200" b="1">
                                                      <a:latin typeface="Cambria Math"/>
                                                    </a:rPr>
                                                    <m:t>.</m:t>
                                                  </m:r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𝟑𝟓𝟑𝟓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𝟎</m:t>
                                                  </m:r>
                                                  <m:r>
                                                    <a:rPr lang="en-US" sz="2200" b="1">
                                                      <a:latin typeface="Cambria Math"/>
                                                    </a:rPr>
                                                    <m:t>.</m:t>
                                                  </m:r>
                                                  <m:r>
                                                    <a:rPr lang="en-US" sz="2200" b="1" i="1">
                                                      <a:latin typeface="Cambria Math"/>
                                                    </a:rPr>
                                                    <m:t>𝟑𝟓𝟑𝟓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1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sz="2200" b="1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r>
                                                          <a:rPr lang="en-US" sz="2200" b="1" i="1">
                                                            <a:latin typeface="Cambria Math"/>
                                                          </a:rPr>
                                                          <m:t>−</m:t>
                                                        </m:r>
                                                        <m:r>
                                                          <a:rPr lang="en-US" sz="2200" b="1" i="1">
                                                            <a:latin typeface="Cambria Math"/>
                                                          </a:rPr>
                                                          <m:t>𝟎</m:t>
                                                        </m:r>
                                                        <m:r>
                                                          <a:rPr lang="en-US" sz="2200" b="1">
                                                            <a:latin typeface="Cambria Math"/>
                                                          </a:rPr>
                                                          <m:t>.</m:t>
                                                        </m:r>
                                                        <m:r>
                                                          <a:rPr lang="en-US" sz="2200" b="1" i="1">
                                                            <a:latin typeface="Cambria Math"/>
                                                          </a:rPr>
                                                          <m:t>𝟑𝟓𝟑𝟓</m:t>
                                                        </m:r>
                                                      </m:e>
                                                    </m:mr>
                                                    <m:mr>
                                                      <m:e>
                                                        <m:r>
                                                          <a:rPr lang="en-US" sz="2200" b="1" i="1">
                                                            <a:latin typeface="Cambria Math"/>
                                                          </a:rPr>
                                                          <m:t>𝟎</m:t>
                                                        </m:r>
                                                        <m:r>
                                                          <a:rPr lang="en-US" sz="2200" b="1">
                                                            <a:latin typeface="Cambria Math"/>
                                                          </a:rPr>
                                                          <m:t>.</m:t>
                                                        </m:r>
                                                        <m:r>
                                                          <a:rPr lang="en-US" sz="2200" b="1" i="1">
                                                            <a:latin typeface="Cambria Math"/>
                                                          </a:rPr>
                                                          <m:t>𝟑𝟓𝟑𝟓</m:t>
                                                        </m:r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>
                                              <a:latin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>
                                              <a:latin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1">
                                        <a:latin typeface="Cambria Math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200" b="1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2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>
                                              <a:latin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𝟔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  <a:p>
                <a:pPr marL="0" indent="0">
                  <a:buNone/>
                </a:pPr>
                <a:r>
                  <a:rPr lang="en-US" sz="2200" b="1" dirty="0"/>
                  <a:t> </a:t>
                </a:r>
                <a:endParaRPr lang="en-US" sz="22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08720"/>
                <a:ext cx="8229600" cy="4389120"/>
              </a:xfrm>
              <a:blipFill rotWithShape="1">
                <a:blip r:embed="rId2"/>
                <a:stretch>
                  <a:fillRect l="-963" t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2690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مركّب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909</Words>
  <Application>Microsoft Office PowerPoint</Application>
  <PresentationFormat>عرض على الشاشة (3:4)‏</PresentationFormat>
  <Paragraphs>133</Paragraphs>
  <Slides>24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</dc:creator>
  <cp:lastModifiedBy>DR.Ahmed Saker 2o1O</cp:lastModifiedBy>
  <cp:revision>16</cp:revision>
  <dcterms:created xsi:type="dcterms:W3CDTF">2018-10-03T15:27:59Z</dcterms:created>
  <dcterms:modified xsi:type="dcterms:W3CDTF">2018-11-12T18:35:45Z</dcterms:modified>
</cp:coreProperties>
</file>